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422" r:id="rId2"/>
    <p:sldId id="423" r:id="rId3"/>
    <p:sldId id="430" r:id="rId4"/>
    <p:sldId id="429" r:id="rId5"/>
    <p:sldId id="432" r:id="rId6"/>
    <p:sldId id="424" r:id="rId7"/>
    <p:sldId id="431" r:id="rId8"/>
    <p:sldId id="433" r:id="rId9"/>
    <p:sldId id="425" r:id="rId10"/>
    <p:sldId id="435" r:id="rId11"/>
    <p:sldId id="436" r:id="rId12"/>
    <p:sldId id="434" r:id="rId13"/>
    <p:sldId id="440" r:id="rId14"/>
    <p:sldId id="427" r:id="rId15"/>
    <p:sldId id="437" r:id="rId16"/>
    <p:sldId id="441" r:id="rId17"/>
    <p:sldId id="428" r:id="rId18"/>
    <p:sldId id="438" r:id="rId19"/>
    <p:sldId id="439" r:id="rId20"/>
  </p:sldIdLst>
  <p:sldSz cx="9144000" cy="6858000" type="screen4x3"/>
  <p:notesSz cx="6888163" cy="10021888"/>
  <p:defaultTextStyle>
    <a:defPPr>
      <a:defRPr lang="nl-NL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87980" autoAdjust="0"/>
  </p:normalViewPr>
  <p:slideViewPr>
    <p:cSldViewPr>
      <p:cViewPr varScale="1">
        <p:scale>
          <a:sx n="92" d="100"/>
          <a:sy n="92" d="100"/>
        </p:scale>
        <p:origin x="52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3738"/>
    </p:cViewPr>
  </p:sorterViewPr>
  <p:notesViewPr>
    <p:cSldViewPr>
      <p:cViewPr varScale="1">
        <p:scale>
          <a:sx n="63" d="100"/>
          <a:sy n="63" d="100"/>
        </p:scale>
        <p:origin x="216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4FDA6177-9320-4082-B79E-5B13A08F5C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83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l">
              <a:defRPr sz="1300"/>
            </a:lvl1pPr>
          </a:lstStyle>
          <a:p>
            <a:endParaRPr lang="nl-NL" dirty="0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CA045BE-1313-488F-8D46-68857EC5028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83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r">
              <a:defRPr sz="1300"/>
            </a:lvl1pPr>
          </a:lstStyle>
          <a:p>
            <a:fld id="{B3C856E1-15B2-44F9-93D7-3F3D7218BCA2}" type="datetimeFigureOut">
              <a:rPr lang="nl-NL" smtClean="0"/>
              <a:t>16-3-2019</a:t>
            </a:fld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B9B7BE5-26C9-43AE-86C0-06607AD9C6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9055"/>
            <a:ext cx="2984871" cy="502834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l">
              <a:defRPr sz="1300"/>
            </a:lvl1pPr>
          </a:lstStyle>
          <a:p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8FC2E12-5BCB-49CA-823B-F7ABF8622C0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1698" y="9519055"/>
            <a:ext cx="2984871" cy="502834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r">
              <a:defRPr sz="1300"/>
            </a:lvl1pPr>
          </a:lstStyle>
          <a:p>
            <a:fld id="{E7D56843-902F-4BC3-BD54-162CEDDF3D2F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7287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l">
              <a:defRPr sz="13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r">
              <a:defRPr sz="1300"/>
            </a:lvl1pPr>
          </a:lstStyle>
          <a:p>
            <a:fld id="{4805D358-98E6-4909-B111-C6F739EF17FA}" type="datetimeFigureOut">
              <a:rPr lang="nl-NL" smtClean="0"/>
              <a:t>16-3-2019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11737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5" tIns="48312" rIns="96625" bIns="48312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8817" y="4760397"/>
            <a:ext cx="5510530" cy="4509850"/>
          </a:xfrm>
          <a:prstGeom prst="rect">
            <a:avLst/>
          </a:prstGeom>
        </p:spPr>
        <p:txBody>
          <a:bodyPr vert="horz" lIns="96625" tIns="48312" rIns="96625" bIns="48312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l">
              <a:defRPr sz="13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901698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r">
              <a:defRPr sz="1300"/>
            </a:lvl1pPr>
          </a:lstStyle>
          <a:p>
            <a:fld id="{B4C37579-2178-4531-8069-8162B19D3488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53606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37579-2178-4531-8069-8162B19D3488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13977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37579-2178-4531-8069-8162B19D3488}" type="slidenum">
              <a:rPr lang="nl-NL" smtClean="0"/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3644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37579-2178-4531-8069-8162B19D3488}" type="slidenum">
              <a:rPr lang="nl-NL" smtClean="0"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4375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37579-2178-4531-8069-8162B19D3488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74987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verschil: afvallen en afstaan</a:t>
            </a:r>
            <a:br>
              <a:rPr lang="nl-NL"/>
            </a:br>
            <a:r>
              <a:rPr lang="nl-NL"/>
              <a:t>afvallen  overkomt je, een ongeluk</a:t>
            </a:r>
            <a:br>
              <a:rPr lang="nl-NL"/>
            </a:br>
            <a:r>
              <a:rPr lang="nl-NL"/>
              <a:t>afstaan = een bewuste keuze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37579-2178-4531-8069-8162B19D3488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3679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37579-2178-4531-8069-8162B19D3488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3141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37579-2178-4531-8069-8162B19D3488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06044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37579-2178-4531-8069-8162B19D3488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6893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37579-2178-4531-8069-8162B19D3488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6416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37579-2178-4531-8069-8162B19D3488}" type="slidenum">
              <a:rPr lang="nl-NL" smtClean="0"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49348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37579-2178-4531-8069-8162B19D3488}" type="slidenum">
              <a:rPr lang="nl-NL" smtClean="0"/>
              <a:t>17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7193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7276F-27DA-4BDC-8897-2AEC8BFBD1F7}" type="datetime1">
              <a:rPr lang="nl-NL" smtClean="0"/>
              <a:t>16-3-2019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5460-62E7-4039-A20C-97F98A8F5B1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1975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2692F-35E9-407D-9035-378A1EE4B162}" type="datetime1">
              <a:rPr lang="nl-NL" smtClean="0"/>
              <a:t>16-3-2019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5460-62E7-4039-A20C-97F98A8F5B1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8103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92CC-FBD0-45CD-998E-B2E87743B939}" type="datetime1">
              <a:rPr lang="nl-NL" smtClean="0"/>
              <a:t>16-3-2019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5460-62E7-4039-A20C-97F98A8F5B1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0636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BCDC-68EA-46C2-B7C9-CC964EC0F112}" type="datetime1">
              <a:rPr lang="nl-NL" smtClean="0"/>
              <a:t>16-3-2019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5460-62E7-4039-A20C-97F98A8F5B1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22971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4" y="4406902"/>
            <a:ext cx="7772400" cy="1362076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7C29F-0EC2-4D44-B5C3-6737D4CF37A8}" type="datetime1">
              <a:rPr lang="nl-NL" smtClean="0"/>
              <a:t>16-3-2019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5460-62E7-4039-A20C-97F98A8F5B1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5234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3360"/>
            </a:lvl1pPr>
            <a:lvl2pPr>
              <a:defRPr sz="2880"/>
            </a:lvl2pPr>
            <a:lvl3pPr>
              <a:defRPr sz="2400"/>
            </a:lvl3pPr>
            <a:lvl4pPr>
              <a:defRPr sz="2160"/>
            </a:lvl4pPr>
            <a:lvl5pPr>
              <a:defRPr sz="2160"/>
            </a:lvl5pPr>
            <a:lvl6pPr>
              <a:defRPr sz="2160"/>
            </a:lvl6pPr>
            <a:lvl7pPr>
              <a:defRPr sz="2160"/>
            </a:lvl7pPr>
            <a:lvl8pPr>
              <a:defRPr sz="2160"/>
            </a:lvl8pPr>
            <a:lvl9pPr>
              <a:defRPr sz="216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3360"/>
            </a:lvl1pPr>
            <a:lvl2pPr>
              <a:defRPr sz="2880"/>
            </a:lvl2pPr>
            <a:lvl3pPr>
              <a:defRPr sz="2400"/>
            </a:lvl3pPr>
            <a:lvl4pPr>
              <a:defRPr sz="2160"/>
            </a:lvl4pPr>
            <a:lvl5pPr>
              <a:defRPr sz="2160"/>
            </a:lvl5pPr>
            <a:lvl6pPr>
              <a:defRPr sz="2160"/>
            </a:lvl6pPr>
            <a:lvl7pPr>
              <a:defRPr sz="2160"/>
            </a:lvl7pPr>
            <a:lvl8pPr>
              <a:defRPr sz="2160"/>
            </a:lvl8pPr>
            <a:lvl9pPr>
              <a:defRPr sz="216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B8431-6BB7-4D5E-9167-DE34DD864FCC}" type="datetime1">
              <a:rPr lang="nl-NL" smtClean="0"/>
              <a:t>16-3-2019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5460-62E7-4039-A20C-97F98A8F5B1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78501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5"/>
            <a:ext cx="4040188" cy="639762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880"/>
            </a:lvl1pPr>
            <a:lvl2pPr>
              <a:defRPr sz="2400"/>
            </a:lvl2pPr>
            <a:lvl3pPr>
              <a:defRPr sz="2160"/>
            </a:lvl3pPr>
            <a:lvl4pPr>
              <a:defRPr sz="1920"/>
            </a:lvl4pPr>
            <a:lvl5pPr>
              <a:defRPr sz="1920"/>
            </a:lvl5pPr>
            <a:lvl6pPr>
              <a:defRPr sz="1920"/>
            </a:lvl6pPr>
            <a:lvl7pPr>
              <a:defRPr sz="1920"/>
            </a:lvl7pPr>
            <a:lvl8pPr>
              <a:defRPr sz="1920"/>
            </a:lvl8pPr>
            <a:lvl9pPr>
              <a:defRPr sz="192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6" y="1535115"/>
            <a:ext cx="4041775" cy="639762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880"/>
            </a:lvl1pPr>
            <a:lvl2pPr>
              <a:defRPr sz="2400"/>
            </a:lvl2pPr>
            <a:lvl3pPr>
              <a:defRPr sz="2160"/>
            </a:lvl3pPr>
            <a:lvl4pPr>
              <a:defRPr sz="1920"/>
            </a:lvl4pPr>
            <a:lvl5pPr>
              <a:defRPr sz="1920"/>
            </a:lvl5pPr>
            <a:lvl6pPr>
              <a:defRPr sz="1920"/>
            </a:lvl6pPr>
            <a:lvl7pPr>
              <a:defRPr sz="1920"/>
            </a:lvl7pPr>
            <a:lvl8pPr>
              <a:defRPr sz="1920"/>
            </a:lvl8pPr>
            <a:lvl9pPr>
              <a:defRPr sz="192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24877-B1D5-4DAE-8FD9-B21B2A9C0364}" type="datetime1">
              <a:rPr lang="nl-NL" smtClean="0"/>
              <a:t>16-3-2019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5460-62E7-4039-A20C-97F98A8F5B1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90577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707E-3404-4189-9733-488AFAE6A7C2}" type="datetime1">
              <a:rPr lang="nl-NL" smtClean="0"/>
              <a:t>16-3-2019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5460-62E7-4039-A20C-97F98A8F5B1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73468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B48A-D102-4E7E-899B-E85CAEDA27C4}" type="datetime1">
              <a:rPr lang="nl-NL" smtClean="0"/>
              <a:t>16-3-2019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5460-62E7-4039-A20C-97F98A8F5B1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53284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2"/>
            <a:ext cx="3008314" cy="116205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4" cy="4691063"/>
          </a:xfrm>
        </p:spPr>
        <p:txBody>
          <a:bodyPr/>
          <a:lstStyle>
            <a:lvl1pPr marL="0" indent="0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9C17D-9C34-4028-81F9-2E2991126778}" type="datetime1">
              <a:rPr lang="nl-NL" smtClean="0"/>
              <a:t>16-3-2019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5460-62E7-4039-A20C-97F98A8F5B1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67525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F6989-86A3-47AD-9B27-419FE513571B}" type="datetime1">
              <a:rPr lang="nl-NL" smtClean="0"/>
              <a:t>16-3-2019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5460-62E7-4039-A20C-97F98A8F5B1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49468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7A96F-28E2-4D0E-85F2-27D31BC7145E}" type="datetime1">
              <a:rPr lang="nl-NL" smtClean="0"/>
              <a:t>16-3-2019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55460-62E7-4039-A20C-97F98A8F5B1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5155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1097280" rtl="0" eaLnBrk="1" latinLnBrk="0" hangingPunct="1"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097280" rtl="0" eaLnBrk="1" latinLnBrk="0" hangingPunct="1">
        <a:spcBef>
          <a:spcPct val="20000"/>
        </a:spcBef>
        <a:buFont typeface="Arial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1pPr>
      <a:lvl2pPr marL="891540" indent="-342900" algn="l" defTabSz="1097280" rtl="0" eaLnBrk="1" latinLnBrk="0" hangingPunct="1">
        <a:spcBef>
          <a:spcPct val="20000"/>
        </a:spcBef>
        <a:buFont typeface="Arial" pitchFamily="34" charset="0"/>
        <a:buChar char="–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D229386E-9544-4CE1-8295-5C52AEC30D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332656"/>
            <a:ext cx="7219048" cy="3533333"/>
          </a:xfrm>
          <a:prstGeom prst="rect">
            <a:avLst/>
          </a:prstGeom>
        </p:spPr>
      </p:pic>
      <p:sp>
        <p:nvSpPr>
          <p:cNvPr id="2" name="Rechthoek 1">
            <a:extLst>
              <a:ext uri="{FF2B5EF4-FFF2-40B4-BE49-F238E27FC236}">
                <a16:creationId xmlns:a16="http://schemas.microsoft.com/office/drawing/2014/main" id="{1116EFEC-0630-4832-9937-0B352C89C26D}"/>
              </a:ext>
            </a:extLst>
          </p:cNvPr>
          <p:cNvSpPr/>
          <p:nvPr/>
        </p:nvSpPr>
        <p:spPr>
          <a:xfrm>
            <a:off x="2699792" y="2924944"/>
            <a:ext cx="512409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5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de heilige plaats </a:t>
            </a:r>
          </a:p>
          <a:p>
            <a:pPr algn="ctr"/>
            <a:r>
              <a:rPr lang="nl-NL" sz="5400" b="1" cap="none" spc="5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binnenkort...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43CB71D2-583F-4CBF-B791-97C104EAF3E2}"/>
              </a:ext>
            </a:extLst>
          </p:cNvPr>
          <p:cNvSpPr txBox="1"/>
          <p:nvPr/>
        </p:nvSpPr>
        <p:spPr>
          <a:xfrm>
            <a:off x="6660232" y="6037837"/>
            <a:ext cx="25053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400">
                <a:latin typeface="Verdana" pitchFamily="34" charset="0"/>
                <a:ea typeface="Verdana" pitchFamily="34" charset="0"/>
              </a:rPr>
              <a:t>16 maart 2019</a:t>
            </a:r>
            <a:br>
              <a:rPr lang="nl-NL" sz="2400">
                <a:latin typeface="Verdana" pitchFamily="34" charset="0"/>
                <a:ea typeface="Verdana" pitchFamily="34" charset="0"/>
              </a:rPr>
            </a:br>
            <a:r>
              <a:rPr lang="nl-NL" sz="2400">
                <a:latin typeface="Verdana" pitchFamily="34" charset="0"/>
                <a:ea typeface="Verdana" pitchFamily="34" charset="0"/>
              </a:rPr>
              <a:t>Garderen</a:t>
            </a:r>
          </a:p>
        </p:txBody>
      </p:sp>
    </p:spTree>
    <p:extLst>
      <p:ext uri="{BB962C8B-B14F-4D97-AF65-F5344CB8AC3E}">
        <p14:creationId xmlns:p14="http://schemas.microsoft.com/office/powerpoint/2010/main" val="3585232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198D0D6B-44F7-4F05-8623-997B8DF21827}"/>
              </a:ext>
            </a:extLst>
          </p:cNvPr>
          <p:cNvSpPr txBox="1"/>
          <p:nvPr/>
        </p:nvSpPr>
        <p:spPr>
          <a:xfrm>
            <a:off x="-14599" y="13421"/>
            <a:ext cx="9144000" cy="50783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7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Openbaring 11</a:t>
            </a:r>
          </a:p>
          <a:p>
            <a:pPr algn="ctr"/>
            <a:endParaRPr lang="nl-NL" sz="2700">
              <a:latin typeface="Segoe Print" panose="02000600000000000000" pitchFamily="2" charset="0"/>
              <a:ea typeface="Verdana" pitchFamily="34" charset="0"/>
              <a:cs typeface="MV Boli" panose="02000500030200090000" pitchFamily="2" charset="0"/>
            </a:endParaRPr>
          </a:p>
          <a:p>
            <a:pPr algn="ctr"/>
            <a:r>
              <a:rPr lang="nl-NL" sz="2700" baseline="300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1</a:t>
            </a:r>
            <a:r>
              <a:rPr lang="nl-NL" sz="27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 En er werd mij een meetriet gegeven, </a:t>
            </a:r>
          </a:p>
          <a:p>
            <a:pPr algn="ctr"/>
            <a:r>
              <a:rPr lang="nl-NL" sz="27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lijkend op een staf, </a:t>
            </a:r>
          </a:p>
          <a:p>
            <a:pPr algn="ctr"/>
            <a:r>
              <a:rPr lang="nl-NL" sz="27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zeggende: kom overeind </a:t>
            </a:r>
          </a:p>
          <a:p>
            <a:pPr algn="ctr"/>
            <a:r>
              <a:rPr lang="nl-NL" sz="27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en meet de tempel van God (...)</a:t>
            </a:r>
          </a:p>
          <a:p>
            <a:pPr algn="ctr"/>
            <a:r>
              <a:rPr lang="nl-NL" sz="2700" baseline="300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2</a:t>
            </a:r>
            <a:r>
              <a:rPr lang="nl-NL" sz="27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En laat </a:t>
            </a:r>
            <a:r>
              <a:rPr lang="nl-NL" sz="27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de hof</a:t>
            </a:r>
            <a:r>
              <a:rPr lang="nl-NL" sz="27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, </a:t>
            </a:r>
          </a:p>
          <a:p>
            <a:pPr algn="ctr"/>
            <a:r>
              <a:rPr lang="nl-NL" sz="27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die buiten de tempel is, er buiten, </a:t>
            </a:r>
          </a:p>
          <a:p>
            <a:pPr algn="ctr"/>
            <a:r>
              <a:rPr lang="nl-NL" sz="27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die zou je niet meten, </a:t>
            </a:r>
          </a:p>
          <a:p>
            <a:pPr algn="ctr"/>
            <a:r>
              <a:rPr lang="nl-NL" sz="27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want </a:t>
            </a:r>
            <a:r>
              <a:rPr lang="nl-NL" sz="27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deze werd gegeven aan de natiën</a:t>
            </a:r>
            <a:r>
              <a:rPr lang="nl-NL" sz="27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, </a:t>
            </a:r>
          </a:p>
          <a:p>
            <a:pPr algn="ctr"/>
            <a:r>
              <a:rPr lang="nl-NL" sz="27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en zij zullen de heilige stad vertreden, </a:t>
            </a:r>
          </a:p>
          <a:p>
            <a:pPr algn="ctr"/>
            <a:r>
              <a:rPr lang="nl-NL" sz="27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twee en veertig maanden. </a:t>
            </a:r>
          </a:p>
        </p:txBody>
      </p:sp>
      <p:sp>
        <p:nvSpPr>
          <p:cNvPr id="3" name="Ovaal 2">
            <a:extLst>
              <a:ext uri="{FF2B5EF4-FFF2-40B4-BE49-F238E27FC236}">
                <a16:creationId xmlns:a16="http://schemas.microsoft.com/office/drawing/2014/main" id="{EDB1C9F4-F963-4070-98B4-4F0E97D52F9A}"/>
              </a:ext>
            </a:extLst>
          </p:cNvPr>
          <p:cNvSpPr/>
          <p:nvPr/>
        </p:nvSpPr>
        <p:spPr>
          <a:xfrm>
            <a:off x="8604448" y="13421"/>
            <a:ext cx="524953" cy="53525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280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52728096-D897-4E16-8DFD-F65A7226604A}"/>
              </a:ext>
            </a:extLst>
          </p:cNvPr>
          <p:cNvSpPr txBox="1"/>
          <p:nvPr/>
        </p:nvSpPr>
        <p:spPr>
          <a:xfrm>
            <a:off x="827584" y="5373216"/>
            <a:ext cx="4464496" cy="892552"/>
          </a:xfrm>
          <a:prstGeom prst="rect">
            <a:avLst/>
          </a:prstGeom>
          <a:solidFill>
            <a:srgbClr val="EBFFEB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6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Gr. aulé = omheinde plek</a:t>
            </a:r>
          </a:p>
          <a:p>
            <a:r>
              <a:rPr lang="nl-NL" sz="26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Haram al-Sharif? 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BFD19A34-F59A-4A65-B631-2E706876D9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4924" y="5358455"/>
            <a:ext cx="2809524" cy="12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893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198D0D6B-44F7-4F05-8623-997B8DF21827}"/>
              </a:ext>
            </a:extLst>
          </p:cNvPr>
          <p:cNvSpPr txBox="1"/>
          <p:nvPr/>
        </p:nvSpPr>
        <p:spPr>
          <a:xfrm>
            <a:off x="-14599" y="13421"/>
            <a:ext cx="9144000" cy="69865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7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Openbaring 11</a:t>
            </a:r>
          </a:p>
          <a:p>
            <a:pPr algn="ctr"/>
            <a:endParaRPr lang="nl-NL" sz="2700">
              <a:latin typeface="Segoe Print" panose="02000600000000000000" pitchFamily="2" charset="0"/>
              <a:ea typeface="Verdana" pitchFamily="34" charset="0"/>
              <a:cs typeface="MV Boli" panose="02000500030200090000" pitchFamily="2" charset="0"/>
            </a:endParaRPr>
          </a:p>
          <a:p>
            <a:pPr algn="ctr"/>
            <a:r>
              <a:rPr lang="nl-NL" sz="2700" baseline="300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1</a:t>
            </a:r>
            <a:r>
              <a:rPr lang="nl-NL" sz="27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 En er werd mij een meetriet gegeven, </a:t>
            </a:r>
          </a:p>
          <a:p>
            <a:pPr algn="ctr"/>
            <a:r>
              <a:rPr lang="nl-NL" sz="27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lijkend op een staf, </a:t>
            </a:r>
          </a:p>
          <a:p>
            <a:pPr algn="ctr"/>
            <a:r>
              <a:rPr lang="nl-NL" sz="27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zeggende: kom overeind </a:t>
            </a:r>
          </a:p>
          <a:p>
            <a:pPr algn="ctr"/>
            <a:r>
              <a:rPr lang="nl-NL" sz="27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en meet de tempel van God (...)</a:t>
            </a:r>
          </a:p>
          <a:p>
            <a:pPr algn="ctr"/>
            <a:r>
              <a:rPr lang="nl-NL" sz="2700" baseline="300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2</a:t>
            </a:r>
            <a:r>
              <a:rPr lang="nl-NL" sz="27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En laat de hof, </a:t>
            </a:r>
          </a:p>
          <a:p>
            <a:pPr algn="ctr"/>
            <a:r>
              <a:rPr lang="nl-NL" sz="27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die buiten de tempel is, er buiten, </a:t>
            </a:r>
          </a:p>
          <a:p>
            <a:pPr algn="ctr"/>
            <a:r>
              <a:rPr lang="nl-NL" sz="27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die zou je niet meten, </a:t>
            </a:r>
          </a:p>
          <a:p>
            <a:pPr algn="ctr"/>
            <a:r>
              <a:rPr lang="nl-NL" sz="27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want deze werd gegeven aan de natiën, </a:t>
            </a:r>
          </a:p>
          <a:p>
            <a:pPr algn="ctr"/>
            <a:r>
              <a:rPr lang="nl-NL" sz="27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en zij zullen de heilige stad vertreden, </a:t>
            </a:r>
          </a:p>
          <a:p>
            <a:pPr algn="ctr"/>
            <a:r>
              <a:rPr lang="nl-NL" sz="27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twee en veertig maanden.</a:t>
            </a:r>
            <a:r>
              <a:rPr lang="nl-NL" sz="27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</a:t>
            </a:r>
          </a:p>
          <a:p>
            <a:pPr algn="ctr"/>
            <a:r>
              <a:rPr lang="nl-NL" sz="2700" baseline="300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3</a:t>
            </a:r>
            <a:r>
              <a:rPr lang="nl-NL" sz="27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 En Ik zal geven aan mijn twee getuigen, </a:t>
            </a:r>
          </a:p>
          <a:p>
            <a:pPr algn="ctr"/>
            <a:r>
              <a:rPr lang="nl-NL" sz="27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en zij zullen profeteren, </a:t>
            </a:r>
          </a:p>
          <a:p>
            <a:pPr algn="ctr"/>
            <a:r>
              <a:rPr lang="nl-NL" sz="27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duizend tweehonderd zestig dagen, </a:t>
            </a:r>
          </a:p>
          <a:p>
            <a:pPr algn="ctr"/>
            <a:r>
              <a:rPr lang="nl-NL" sz="27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omhuld in zakken.</a:t>
            </a:r>
          </a:p>
        </p:txBody>
      </p:sp>
      <p:sp>
        <p:nvSpPr>
          <p:cNvPr id="3" name="Ovaal 2">
            <a:extLst>
              <a:ext uri="{FF2B5EF4-FFF2-40B4-BE49-F238E27FC236}">
                <a16:creationId xmlns:a16="http://schemas.microsoft.com/office/drawing/2014/main" id="{EDB1C9F4-F963-4070-98B4-4F0E97D52F9A}"/>
              </a:ext>
            </a:extLst>
          </p:cNvPr>
          <p:cNvSpPr/>
          <p:nvPr/>
        </p:nvSpPr>
        <p:spPr>
          <a:xfrm>
            <a:off x="8604448" y="13421"/>
            <a:ext cx="524953" cy="53525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280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046241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echte verbindingslijn 1">
            <a:extLst>
              <a:ext uri="{FF2B5EF4-FFF2-40B4-BE49-F238E27FC236}">
                <a16:creationId xmlns:a16="http://schemas.microsoft.com/office/drawing/2014/main" id="{A2625F4E-AF58-49C2-98E6-06668700CF89}"/>
              </a:ext>
            </a:extLst>
          </p:cNvPr>
          <p:cNvCxnSpPr>
            <a:cxnSpLocks/>
          </p:cNvCxnSpPr>
          <p:nvPr/>
        </p:nvCxnSpPr>
        <p:spPr>
          <a:xfrm flipV="1">
            <a:off x="683568" y="4300565"/>
            <a:ext cx="5717023" cy="7472"/>
          </a:xfrm>
          <a:prstGeom prst="line">
            <a:avLst/>
          </a:prstGeom>
          <a:ln w="47625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kstvak 2">
            <a:extLst>
              <a:ext uri="{FF2B5EF4-FFF2-40B4-BE49-F238E27FC236}">
                <a16:creationId xmlns:a16="http://schemas.microsoft.com/office/drawing/2014/main" id="{8D986D68-E4B8-4470-B28D-690E71ABFDF3}"/>
              </a:ext>
            </a:extLst>
          </p:cNvPr>
          <p:cNvSpPr txBox="1"/>
          <p:nvPr/>
        </p:nvSpPr>
        <p:spPr>
          <a:xfrm rot="18668606">
            <a:off x="-249945" y="2030561"/>
            <a:ext cx="3874107" cy="8925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6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staking gedurig offer</a:t>
            </a:r>
          </a:p>
          <a:p>
            <a:r>
              <a:rPr lang="nl-NL" sz="26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&amp; plaatsing gruwel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FE6139D1-4149-4301-9EAF-85936DCD5B2F}"/>
              </a:ext>
            </a:extLst>
          </p:cNvPr>
          <p:cNvSpPr txBox="1"/>
          <p:nvPr/>
        </p:nvSpPr>
        <p:spPr>
          <a:xfrm rot="18133905">
            <a:off x="5360112" y="2363320"/>
            <a:ext cx="3874107" cy="492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6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einde 1290 dagen</a:t>
            </a:r>
          </a:p>
        </p:txBody>
      </p:sp>
      <p:cxnSp>
        <p:nvCxnSpPr>
          <p:cNvPr id="6" name="Rechte verbindingslijn 5">
            <a:extLst>
              <a:ext uri="{FF2B5EF4-FFF2-40B4-BE49-F238E27FC236}">
                <a16:creationId xmlns:a16="http://schemas.microsoft.com/office/drawing/2014/main" id="{193B6A5F-91B4-495F-BA64-D7E0A3169C6E}"/>
              </a:ext>
            </a:extLst>
          </p:cNvPr>
          <p:cNvCxnSpPr>
            <a:cxnSpLocks/>
          </p:cNvCxnSpPr>
          <p:nvPr/>
        </p:nvCxnSpPr>
        <p:spPr>
          <a:xfrm>
            <a:off x="6400591" y="4308037"/>
            <a:ext cx="1008112" cy="7469"/>
          </a:xfrm>
          <a:prstGeom prst="line">
            <a:avLst/>
          </a:prstGeom>
          <a:ln w="47625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vak 8">
            <a:extLst>
              <a:ext uri="{FF2B5EF4-FFF2-40B4-BE49-F238E27FC236}">
                <a16:creationId xmlns:a16="http://schemas.microsoft.com/office/drawing/2014/main" id="{4423631D-F17D-45D4-8D05-0A06EC21309B}"/>
              </a:ext>
            </a:extLst>
          </p:cNvPr>
          <p:cNvSpPr txBox="1"/>
          <p:nvPr/>
        </p:nvSpPr>
        <p:spPr>
          <a:xfrm rot="18142117">
            <a:off x="6252337" y="2081575"/>
            <a:ext cx="4510662" cy="492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6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einde 1335 dagen</a:t>
            </a:r>
          </a:p>
        </p:txBody>
      </p:sp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AB16A06B-77B2-4B93-AF61-231F4F3C0ED6}"/>
              </a:ext>
            </a:extLst>
          </p:cNvPr>
          <p:cNvCxnSpPr>
            <a:cxnSpLocks/>
          </p:cNvCxnSpPr>
          <p:nvPr/>
        </p:nvCxnSpPr>
        <p:spPr>
          <a:xfrm>
            <a:off x="673620" y="4308037"/>
            <a:ext cx="4896544" cy="0"/>
          </a:xfrm>
          <a:prstGeom prst="line">
            <a:avLst/>
          </a:prstGeom>
          <a:ln w="47625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vak 9">
            <a:extLst>
              <a:ext uri="{FF2B5EF4-FFF2-40B4-BE49-F238E27FC236}">
                <a16:creationId xmlns:a16="http://schemas.microsoft.com/office/drawing/2014/main" id="{E4C054CD-6CC0-432A-AB2D-D4450A2A09F2}"/>
              </a:ext>
            </a:extLst>
          </p:cNvPr>
          <p:cNvSpPr txBox="1"/>
          <p:nvPr/>
        </p:nvSpPr>
        <p:spPr>
          <a:xfrm rot="18133905">
            <a:off x="4596424" y="2363321"/>
            <a:ext cx="3874107" cy="492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6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einde 1260 dagen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EEB5FBBE-A12A-4D82-A0C5-74152EE87881}"/>
              </a:ext>
            </a:extLst>
          </p:cNvPr>
          <p:cNvSpPr txBox="1"/>
          <p:nvPr/>
        </p:nvSpPr>
        <p:spPr>
          <a:xfrm>
            <a:off x="5590991" y="4437111"/>
            <a:ext cx="720080" cy="48911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6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30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63A31B2-3C48-4757-A8D7-EE18D4674A02}"/>
              </a:ext>
            </a:extLst>
          </p:cNvPr>
          <p:cNvSpPr txBox="1"/>
          <p:nvPr/>
        </p:nvSpPr>
        <p:spPr>
          <a:xfrm>
            <a:off x="6577085" y="4437111"/>
            <a:ext cx="720080" cy="48911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6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45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F27950E4-EB12-495E-89C8-0924AD65CD0A}"/>
              </a:ext>
            </a:extLst>
          </p:cNvPr>
          <p:cNvSpPr txBox="1"/>
          <p:nvPr/>
        </p:nvSpPr>
        <p:spPr>
          <a:xfrm>
            <a:off x="1259632" y="4941168"/>
            <a:ext cx="3874107" cy="8925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6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Jeruzalem vertreden </a:t>
            </a:r>
            <a:br>
              <a:rPr lang="nl-NL" sz="26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</a:br>
            <a:r>
              <a:rPr lang="nl-NL" sz="26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&amp; de twee getuigen</a:t>
            </a:r>
          </a:p>
        </p:txBody>
      </p:sp>
      <p:cxnSp>
        <p:nvCxnSpPr>
          <p:cNvPr id="14" name="Rechte verbindingslijn 13">
            <a:extLst>
              <a:ext uri="{FF2B5EF4-FFF2-40B4-BE49-F238E27FC236}">
                <a16:creationId xmlns:a16="http://schemas.microsoft.com/office/drawing/2014/main" id="{7887639B-C29A-4485-B992-77EF70C70B71}"/>
              </a:ext>
            </a:extLst>
          </p:cNvPr>
          <p:cNvCxnSpPr>
            <a:cxnSpLocks/>
          </p:cNvCxnSpPr>
          <p:nvPr/>
        </p:nvCxnSpPr>
        <p:spPr>
          <a:xfrm>
            <a:off x="673620" y="4437112"/>
            <a:ext cx="4896544" cy="0"/>
          </a:xfrm>
          <a:prstGeom prst="line">
            <a:avLst/>
          </a:prstGeom>
          <a:ln w="47625">
            <a:solidFill>
              <a:srgbClr val="FF0000"/>
            </a:solidFill>
            <a:prstDash val="sysDot"/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vak 14">
            <a:extLst>
              <a:ext uri="{FF2B5EF4-FFF2-40B4-BE49-F238E27FC236}">
                <a16:creationId xmlns:a16="http://schemas.microsoft.com/office/drawing/2014/main" id="{0687F30E-A08C-40E0-8A2E-9223B4FB28DA}"/>
              </a:ext>
            </a:extLst>
          </p:cNvPr>
          <p:cNvSpPr txBox="1"/>
          <p:nvPr/>
        </p:nvSpPr>
        <p:spPr>
          <a:xfrm>
            <a:off x="2607359" y="4437111"/>
            <a:ext cx="1380603" cy="492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6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1260</a:t>
            </a:r>
          </a:p>
        </p:txBody>
      </p:sp>
    </p:spTree>
    <p:extLst>
      <p:ext uri="{BB962C8B-B14F-4D97-AF65-F5344CB8AC3E}">
        <p14:creationId xmlns:p14="http://schemas.microsoft.com/office/powerpoint/2010/main" val="694602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5AFFA4E8-C5FB-4FC2-87F1-0C77BA125CB9}"/>
              </a:ext>
            </a:extLst>
          </p:cNvPr>
          <p:cNvSpPr/>
          <p:nvPr/>
        </p:nvSpPr>
        <p:spPr>
          <a:xfrm>
            <a:off x="1094201" y="2967335"/>
            <a:ext cx="69556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het beeld van het Beest</a:t>
            </a:r>
            <a:endParaRPr lang="nl-NL" sz="5400" b="1" cap="none" spc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Ovaal 2">
            <a:extLst>
              <a:ext uri="{FF2B5EF4-FFF2-40B4-BE49-F238E27FC236}">
                <a16:creationId xmlns:a16="http://schemas.microsoft.com/office/drawing/2014/main" id="{F46D06CC-76E2-45E9-AEE7-8778CB5758E5}"/>
              </a:ext>
            </a:extLst>
          </p:cNvPr>
          <p:cNvSpPr/>
          <p:nvPr/>
        </p:nvSpPr>
        <p:spPr>
          <a:xfrm>
            <a:off x="8604448" y="13421"/>
            <a:ext cx="524953" cy="53525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280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174751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198D0D6B-44F7-4F05-8623-997B8DF21827}"/>
              </a:ext>
            </a:extLst>
          </p:cNvPr>
          <p:cNvSpPr txBox="1"/>
          <p:nvPr/>
        </p:nvSpPr>
        <p:spPr>
          <a:xfrm>
            <a:off x="-14599" y="13421"/>
            <a:ext cx="9144000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Openbaring 13</a:t>
            </a:r>
          </a:p>
          <a:p>
            <a:pPr algn="ctr"/>
            <a:endParaRPr lang="nl-NL" sz="2800">
              <a:latin typeface="Segoe Print" panose="02000600000000000000" pitchFamily="2" charset="0"/>
              <a:ea typeface="Verdana" pitchFamily="34" charset="0"/>
              <a:cs typeface="MV Boli" panose="02000500030200090000" pitchFamily="2" charset="0"/>
            </a:endParaRPr>
          </a:p>
          <a:p>
            <a:pPr algn="ctr"/>
            <a:r>
              <a:rPr lang="nl-NL" sz="2800" baseline="300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14</a:t>
            </a: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 ... En het zegt </a:t>
            </a:r>
            <a:r>
              <a:rPr lang="nl-NL" sz="2800">
                <a:solidFill>
                  <a:schemeClr val="bg1">
                    <a:lumMod val="50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(= het beest uit het land)</a:t>
            </a:r>
            <a:b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</a:b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tot degenen die op het land wonen, </a:t>
            </a:r>
          </a:p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dat zij </a:t>
            </a:r>
            <a:r>
              <a:rPr lang="nl-NL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een beeld maken</a:t>
            </a: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voor het beest </a:t>
            </a:r>
          </a:p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dat de aanslag van het zwaard had en leeft. </a:t>
            </a:r>
          </a:p>
        </p:txBody>
      </p:sp>
      <p:sp>
        <p:nvSpPr>
          <p:cNvPr id="3" name="Ovaal 2">
            <a:extLst>
              <a:ext uri="{FF2B5EF4-FFF2-40B4-BE49-F238E27FC236}">
                <a16:creationId xmlns:a16="http://schemas.microsoft.com/office/drawing/2014/main" id="{198510E3-D021-488F-AD80-543272E1FF5D}"/>
              </a:ext>
            </a:extLst>
          </p:cNvPr>
          <p:cNvSpPr/>
          <p:nvPr/>
        </p:nvSpPr>
        <p:spPr>
          <a:xfrm>
            <a:off x="8604448" y="13421"/>
            <a:ext cx="524953" cy="53525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280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418434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198D0D6B-44F7-4F05-8623-997B8DF21827}"/>
              </a:ext>
            </a:extLst>
          </p:cNvPr>
          <p:cNvSpPr txBox="1"/>
          <p:nvPr/>
        </p:nvSpPr>
        <p:spPr>
          <a:xfrm>
            <a:off x="-14599" y="13421"/>
            <a:ext cx="9144000" cy="5262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Openbaring 13</a:t>
            </a:r>
          </a:p>
          <a:p>
            <a:pPr algn="ctr"/>
            <a:endParaRPr lang="nl-NL" sz="2800">
              <a:latin typeface="Segoe Print" panose="02000600000000000000" pitchFamily="2" charset="0"/>
              <a:ea typeface="Verdana" pitchFamily="34" charset="0"/>
              <a:cs typeface="MV Boli" panose="02000500030200090000" pitchFamily="2" charset="0"/>
            </a:endParaRPr>
          </a:p>
          <a:p>
            <a:pPr algn="ctr"/>
            <a:r>
              <a:rPr lang="nl-NL" sz="2800" baseline="300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14</a:t>
            </a:r>
            <a:r>
              <a:rPr lang="nl-NL" sz="28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 ... En het zegt (= het beest uit het land)</a:t>
            </a:r>
            <a:br>
              <a:rPr lang="nl-NL" sz="28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</a:br>
            <a:r>
              <a:rPr lang="nl-NL" sz="28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tot degenen die op het land wonen, </a:t>
            </a:r>
          </a:p>
          <a:p>
            <a:pPr algn="ctr"/>
            <a:r>
              <a:rPr lang="nl-NL" sz="28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dat zij </a:t>
            </a:r>
            <a:r>
              <a:rPr lang="nl-NL" sz="280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een beeld maken</a:t>
            </a:r>
            <a:r>
              <a:rPr lang="nl-NL" sz="28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voor het beest </a:t>
            </a:r>
          </a:p>
          <a:p>
            <a:pPr algn="ctr"/>
            <a:r>
              <a:rPr lang="nl-NL" sz="2800">
                <a:solidFill>
                  <a:schemeClr val="bg1">
                    <a:lumMod val="65000"/>
                  </a:schemeClr>
                </a:solidFill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dat de aanslag van het zwaard had en leeft. </a:t>
            </a:r>
          </a:p>
          <a:p>
            <a:pPr algn="ctr"/>
            <a:r>
              <a:rPr lang="nl-NL" sz="2800" baseline="300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15</a:t>
            </a: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 En hem werd gegeven </a:t>
            </a:r>
            <a:r>
              <a:rPr lang="nl-NL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geest</a:t>
            </a: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te geven </a:t>
            </a:r>
          </a:p>
          <a:p>
            <a:pPr algn="ctr"/>
            <a:r>
              <a:rPr lang="nl-NL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aan het beeld van het beest</a:t>
            </a: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</a:t>
            </a:r>
          </a:p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zodat het beeld van het beest zou spreken </a:t>
            </a:r>
          </a:p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en dat het zou maken dat allen </a:t>
            </a:r>
          </a:p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die </a:t>
            </a:r>
            <a:r>
              <a:rPr lang="nl-NL" sz="28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het beeld van het beest</a:t>
            </a: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niet </a:t>
            </a:r>
            <a:r>
              <a:rPr lang="nl-NL" sz="28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aanbidden</a:t>
            </a: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, gedood zouden worden.</a:t>
            </a:r>
          </a:p>
        </p:txBody>
      </p:sp>
      <p:sp>
        <p:nvSpPr>
          <p:cNvPr id="3" name="Ovaal 2">
            <a:extLst>
              <a:ext uri="{FF2B5EF4-FFF2-40B4-BE49-F238E27FC236}">
                <a16:creationId xmlns:a16="http://schemas.microsoft.com/office/drawing/2014/main" id="{198510E3-D021-488F-AD80-543272E1FF5D}"/>
              </a:ext>
            </a:extLst>
          </p:cNvPr>
          <p:cNvSpPr/>
          <p:nvPr/>
        </p:nvSpPr>
        <p:spPr>
          <a:xfrm>
            <a:off x="8604448" y="13421"/>
            <a:ext cx="524953" cy="53525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280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0529E087-CCAE-47F5-AF76-2DC1A80B178D}"/>
              </a:ext>
            </a:extLst>
          </p:cNvPr>
          <p:cNvSpPr txBox="1"/>
          <p:nvPr/>
        </p:nvSpPr>
        <p:spPr>
          <a:xfrm>
            <a:off x="2051720" y="5445224"/>
            <a:ext cx="5760640" cy="892552"/>
          </a:xfrm>
          <a:prstGeom prst="rect">
            <a:avLst/>
          </a:prstGeom>
          <a:solidFill>
            <a:srgbClr val="EBFFEB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6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= "de gruwel van de verwoesting op de heilige plaats"</a:t>
            </a:r>
          </a:p>
        </p:txBody>
      </p:sp>
    </p:spTree>
    <p:extLst>
      <p:ext uri="{BB962C8B-B14F-4D97-AF65-F5344CB8AC3E}">
        <p14:creationId xmlns:p14="http://schemas.microsoft.com/office/powerpoint/2010/main" val="837471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5AFFA4E8-C5FB-4FC2-87F1-0C77BA125CB9}"/>
              </a:ext>
            </a:extLst>
          </p:cNvPr>
          <p:cNvSpPr/>
          <p:nvPr/>
        </p:nvSpPr>
        <p:spPr>
          <a:xfrm>
            <a:off x="749238" y="2967335"/>
            <a:ext cx="764555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de mens der wettelosheid</a:t>
            </a:r>
            <a:br>
              <a:rPr lang="nl-NL" sz="5400" b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nl-NL" sz="5400" b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in de tempel</a:t>
            </a:r>
            <a:endParaRPr lang="nl-NL" sz="5400" b="1" cap="none" spc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Ovaal 2">
            <a:extLst>
              <a:ext uri="{FF2B5EF4-FFF2-40B4-BE49-F238E27FC236}">
                <a16:creationId xmlns:a16="http://schemas.microsoft.com/office/drawing/2014/main" id="{F46D06CC-76E2-45E9-AEE7-8778CB5758E5}"/>
              </a:ext>
            </a:extLst>
          </p:cNvPr>
          <p:cNvSpPr/>
          <p:nvPr/>
        </p:nvSpPr>
        <p:spPr>
          <a:xfrm>
            <a:off x="8604448" y="13421"/>
            <a:ext cx="524953" cy="53525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280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7253426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198D0D6B-44F7-4F05-8623-997B8DF21827}"/>
              </a:ext>
            </a:extLst>
          </p:cNvPr>
          <p:cNvSpPr txBox="1"/>
          <p:nvPr/>
        </p:nvSpPr>
        <p:spPr>
          <a:xfrm>
            <a:off x="-14599" y="13421"/>
            <a:ext cx="9144000" cy="56938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2Thessalonika 2</a:t>
            </a:r>
          </a:p>
          <a:p>
            <a:pPr algn="ctr"/>
            <a:endParaRPr lang="nl-NL" sz="2800">
              <a:latin typeface="Segoe Print" panose="02000600000000000000" pitchFamily="2" charset="0"/>
              <a:ea typeface="Verdana" pitchFamily="34" charset="0"/>
              <a:cs typeface="MV Boli" panose="02000500030200090000" pitchFamily="2" charset="0"/>
            </a:endParaRPr>
          </a:p>
          <a:p>
            <a:pPr algn="ctr"/>
            <a:r>
              <a:rPr lang="nl-NL" sz="2800" baseline="300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3</a:t>
            </a: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 Laat niemand jullie misleiden, </a:t>
            </a:r>
          </a:p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op geen enkele wijze, </a:t>
            </a:r>
          </a:p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want zou niet eerst </a:t>
            </a:r>
          </a:p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de afstandneming komen </a:t>
            </a:r>
          </a:p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en </a:t>
            </a:r>
            <a:r>
              <a:rPr lang="nl-NL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de mens der wetteloosheid onthuld worden</a:t>
            </a: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, de zoon van het verderf, </a:t>
            </a:r>
          </a:p>
          <a:p>
            <a:pPr algn="ctr"/>
            <a:r>
              <a:rPr lang="nl-NL" sz="2800" baseline="300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4</a:t>
            </a: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 die tegenstreeft </a:t>
            </a:r>
          </a:p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en zich verheft tegen al wat God </a:t>
            </a:r>
          </a:p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of voorwerp van verering heet, </a:t>
            </a:r>
          </a:p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zodat </a:t>
            </a:r>
            <a:r>
              <a:rPr lang="nl-NL" sz="28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hij in de tempel van God gaat zitten</a:t>
            </a: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</a:t>
            </a:r>
          </a:p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om te laten zien dat hij God is?</a:t>
            </a:r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128995FD-AA98-4027-BA8B-6735729F7092}"/>
              </a:ext>
            </a:extLst>
          </p:cNvPr>
          <p:cNvSpPr/>
          <p:nvPr/>
        </p:nvSpPr>
        <p:spPr>
          <a:xfrm>
            <a:off x="8604448" y="13421"/>
            <a:ext cx="524953" cy="53525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280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6312D693-ADAB-4107-8EB8-EBDBA03E59F2}"/>
              </a:ext>
            </a:extLst>
          </p:cNvPr>
          <p:cNvSpPr txBox="1"/>
          <p:nvPr/>
        </p:nvSpPr>
        <p:spPr>
          <a:xfrm>
            <a:off x="2123728" y="5877272"/>
            <a:ext cx="5760640" cy="892552"/>
          </a:xfrm>
          <a:prstGeom prst="rect">
            <a:avLst/>
          </a:prstGeom>
          <a:solidFill>
            <a:srgbClr val="EBFFEB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6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= "de gruwel van de verwoesting op de heilige plaats"</a:t>
            </a:r>
          </a:p>
        </p:txBody>
      </p:sp>
    </p:spTree>
    <p:extLst>
      <p:ext uri="{BB962C8B-B14F-4D97-AF65-F5344CB8AC3E}">
        <p14:creationId xmlns:p14="http://schemas.microsoft.com/office/powerpoint/2010/main" val="486373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198D0D6B-44F7-4F05-8623-997B8DF21827}"/>
              </a:ext>
            </a:extLst>
          </p:cNvPr>
          <p:cNvSpPr txBox="1"/>
          <p:nvPr/>
        </p:nvSpPr>
        <p:spPr>
          <a:xfrm>
            <a:off x="-14599" y="13421"/>
            <a:ext cx="9144000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ontwikkelingen op "de heilige plaats" cruciaal:</a:t>
            </a:r>
          </a:p>
          <a:p>
            <a:pPr marL="1005840" lvl="1" indent="-457200">
              <a:buFont typeface="Wingdings" panose="05000000000000000000" pitchFamily="2" charset="2"/>
              <a:buChar char="Ø"/>
            </a:pP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eerst een tempel en offerdienst (vrede!);</a:t>
            </a:r>
          </a:p>
          <a:p>
            <a:pPr marL="1005840" lvl="1" indent="-457200">
              <a:buFont typeface="Wingdings" panose="05000000000000000000" pitchFamily="2" charset="2"/>
              <a:buChar char="Ø"/>
            </a:pP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abrubt einde offerdienst en begin van "de gruwel" (&gt; "mens der wetteloosheid");</a:t>
            </a:r>
          </a:p>
          <a:p>
            <a:pPr marL="1005840" lvl="1" indent="-457200">
              <a:buFont typeface="Wingdings" panose="05000000000000000000" pitchFamily="2" charset="2"/>
              <a:buChar char="Ø"/>
            </a:pP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maar eerst...</a:t>
            </a:r>
          </a:p>
          <a:p>
            <a:pPr marL="1554480" lvl="2" indent="-457200">
              <a:buFont typeface="Arial" panose="020B0604020202020204" pitchFamily="34" charset="0"/>
              <a:buChar char="•"/>
            </a:pP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"de afstandneming" (=het vertrek)</a:t>
            </a:r>
          </a:p>
          <a:p>
            <a:pPr marL="1554480" lvl="2" indent="-457200">
              <a:buFont typeface="Arial" panose="020B0604020202020204" pitchFamily="34" charset="0"/>
              <a:buChar char="•"/>
            </a:pP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= de wegrukking</a:t>
            </a:r>
          </a:p>
          <a:p>
            <a:pPr marL="1554480" lvl="2" indent="-457200">
              <a:buFont typeface="Arial" panose="020B0604020202020204" pitchFamily="34" charset="0"/>
              <a:buChar char="•"/>
            </a:pP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= weerhouder uit het midden verwijderd</a:t>
            </a:r>
          </a:p>
        </p:txBody>
      </p:sp>
    </p:spTree>
    <p:extLst>
      <p:ext uri="{BB962C8B-B14F-4D97-AF65-F5344CB8AC3E}">
        <p14:creationId xmlns:p14="http://schemas.microsoft.com/office/powerpoint/2010/main" val="3620050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198D0D6B-44F7-4F05-8623-997B8DF21827}"/>
              </a:ext>
            </a:extLst>
          </p:cNvPr>
          <p:cNvSpPr txBox="1"/>
          <p:nvPr/>
        </p:nvSpPr>
        <p:spPr>
          <a:xfrm>
            <a:off x="-14599" y="13421"/>
            <a:ext cx="9144000" cy="31085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binnenkort... enkele mijlpalen</a:t>
            </a:r>
          </a:p>
          <a:p>
            <a:endParaRPr lang="nl-NL" sz="2800">
              <a:latin typeface="Segoe Print" panose="02000600000000000000" pitchFamily="2" charset="0"/>
              <a:ea typeface="Verdana" pitchFamily="34" charset="0"/>
              <a:cs typeface="MV Boli" panose="02000500030200090000" pitchFamily="2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over 11 jaar (2030) twee millennia voorbij sinds Christus' heengaan;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nl-NL" sz="2800">
              <a:latin typeface="Segoe Print" panose="02000600000000000000" pitchFamily="2" charset="0"/>
              <a:ea typeface="Verdana" pitchFamily="34" charset="0"/>
              <a:cs typeface="MV Boli" panose="02000500030200090000" pitchFamily="2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over 15 jaar (2034) einde zes millenia sinds Adam...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B8C535F4-BCD3-4C48-983E-FAFA773282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5976" y="3060278"/>
            <a:ext cx="4542866" cy="3544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83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198D0D6B-44F7-4F05-8623-997B8DF21827}"/>
              </a:ext>
            </a:extLst>
          </p:cNvPr>
          <p:cNvSpPr txBox="1"/>
          <p:nvPr/>
        </p:nvSpPr>
        <p:spPr>
          <a:xfrm>
            <a:off x="-14599" y="13421"/>
            <a:ext cx="9144000" cy="569386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endParaRPr lang="nl-NL" sz="2800">
              <a:latin typeface="Segoe Print" panose="02000600000000000000" pitchFamily="2" charset="0"/>
              <a:ea typeface="Verdana" pitchFamily="34" charset="0"/>
              <a:cs typeface="MV Boli" panose="02000500030200090000" pitchFamily="2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vanmorgen: wáár precies?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nl-NL" sz="2800">
              <a:latin typeface="Segoe Print" panose="02000600000000000000" pitchFamily="2" charset="0"/>
              <a:ea typeface="Verdana" pitchFamily="34" charset="0"/>
              <a:cs typeface="MV Boli" panose="02000500030200090000" pitchFamily="2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de geleverde informatie zou kunnen zorgen voor een grote doorbraak...!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nl-NL" sz="2800">
              <a:latin typeface="Segoe Print" panose="02000600000000000000" pitchFamily="2" charset="0"/>
              <a:ea typeface="Verdana" pitchFamily="34" charset="0"/>
              <a:cs typeface="MV Boli" panose="02000500030200090000" pitchFamily="2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deze toespraak vanmiddag:</a:t>
            </a:r>
          </a:p>
          <a:p>
            <a:pPr marL="1005840" lvl="1" indent="-457200">
              <a:buFont typeface="Wingdings" panose="05000000000000000000" pitchFamily="2" charset="2"/>
              <a:buChar char="Ø"/>
            </a:pP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er kómt een tempel en een dagelijkse offerdienst in Jeruzalem;</a:t>
            </a:r>
          </a:p>
          <a:p>
            <a:pPr marL="1005840" lvl="1" indent="-457200">
              <a:buFont typeface="Wingdings" panose="05000000000000000000" pitchFamily="2" charset="2"/>
              <a:buChar char="Ø"/>
            </a:pP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vóórafgaand aan de terugkeer van Jezus Christus op de Olijfberg;</a:t>
            </a:r>
          </a:p>
          <a:p>
            <a:pPr marL="1005840" lvl="1" indent="-457200">
              <a:buFont typeface="Wingdings" panose="05000000000000000000" pitchFamily="2" charset="2"/>
              <a:buChar char="Ø"/>
            </a:pP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maar hoe zal dat gaan? </a:t>
            </a:r>
          </a:p>
          <a:p>
            <a:pPr marL="1005840" lvl="1" indent="-457200">
              <a:buFont typeface="Wingdings" panose="05000000000000000000" pitchFamily="2" charset="2"/>
              <a:buChar char="Ø"/>
            </a:pP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en wat zegt de Schrift daarover? </a:t>
            </a:r>
          </a:p>
        </p:txBody>
      </p:sp>
    </p:spTree>
    <p:extLst>
      <p:ext uri="{BB962C8B-B14F-4D97-AF65-F5344CB8AC3E}">
        <p14:creationId xmlns:p14="http://schemas.microsoft.com/office/powerpoint/2010/main" val="1296919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5AFFA4E8-C5FB-4FC2-87F1-0C77BA125CB9}"/>
              </a:ext>
            </a:extLst>
          </p:cNvPr>
          <p:cNvSpPr/>
          <p:nvPr/>
        </p:nvSpPr>
        <p:spPr>
          <a:xfrm>
            <a:off x="2146212" y="2967335"/>
            <a:ext cx="48515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de heilige plaats</a:t>
            </a:r>
          </a:p>
        </p:txBody>
      </p:sp>
      <p:sp>
        <p:nvSpPr>
          <p:cNvPr id="3" name="Ovaal 2">
            <a:extLst>
              <a:ext uri="{FF2B5EF4-FFF2-40B4-BE49-F238E27FC236}">
                <a16:creationId xmlns:a16="http://schemas.microsoft.com/office/drawing/2014/main" id="{96DEB8B0-B597-4E21-9DCA-5A02199D4CC8}"/>
              </a:ext>
            </a:extLst>
          </p:cNvPr>
          <p:cNvSpPr/>
          <p:nvPr/>
        </p:nvSpPr>
        <p:spPr>
          <a:xfrm>
            <a:off x="8604448" y="13421"/>
            <a:ext cx="524953" cy="53525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280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07714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198D0D6B-44F7-4F05-8623-997B8DF21827}"/>
              </a:ext>
            </a:extLst>
          </p:cNvPr>
          <p:cNvSpPr txBox="1"/>
          <p:nvPr/>
        </p:nvSpPr>
        <p:spPr>
          <a:xfrm>
            <a:off x="-14599" y="13421"/>
            <a:ext cx="9144000" cy="44012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Matteüs 24</a:t>
            </a:r>
          </a:p>
          <a:p>
            <a:pPr algn="ctr"/>
            <a:endParaRPr lang="nl-NL" sz="2800">
              <a:latin typeface="Segoe Print" panose="02000600000000000000" pitchFamily="2" charset="0"/>
              <a:ea typeface="Verdana" pitchFamily="34" charset="0"/>
              <a:cs typeface="MV Boli" panose="02000500030200090000" pitchFamily="2" charset="0"/>
            </a:endParaRPr>
          </a:p>
          <a:p>
            <a:pPr algn="ctr"/>
            <a:r>
              <a:rPr lang="nl-NL" sz="2800" baseline="300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15</a:t>
            </a: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 Wanneer jullie dan zullen waarnemen </a:t>
            </a:r>
          </a:p>
          <a:p>
            <a:pPr algn="ctr"/>
            <a:r>
              <a:rPr lang="nl-NL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de gruwel van de verwoesting</a:t>
            </a: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, </a:t>
            </a:r>
          </a:p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waarvan wordt gesproken </a:t>
            </a:r>
          </a:p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door Daniël de profeet, </a:t>
            </a:r>
          </a:p>
          <a:p>
            <a:pPr algn="ctr"/>
            <a:r>
              <a:rPr lang="nl-NL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staande in de heilige plaats</a:t>
            </a: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</a:t>
            </a:r>
          </a:p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(wie leest, laat hem verstaan!), </a:t>
            </a:r>
          </a:p>
          <a:p>
            <a:pPr algn="ctr"/>
            <a:r>
              <a:rPr lang="nl-NL" sz="2800" baseline="300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16</a:t>
            </a: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 Wie op dat moment in Judea zijn, </a:t>
            </a:r>
          </a:p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laat hen vluchten tot in de bergen.</a:t>
            </a:r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AE3B00AD-FAE2-4B19-A90E-4E703589C4EC}"/>
              </a:ext>
            </a:extLst>
          </p:cNvPr>
          <p:cNvSpPr/>
          <p:nvPr/>
        </p:nvSpPr>
        <p:spPr>
          <a:xfrm>
            <a:off x="8604448" y="13421"/>
            <a:ext cx="524953" cy="53525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280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138669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5AFFA4E8-C5FB-4FC2-87F1-0C77BA125CB9}"/>
              </a:ext>
            </a:extLst>
          </p:cNvPr>
          <p:cNvSpPr/>
          <p:nvPr/>
        </p:nvSpPr>
        <p:spPr>
          <a:xfrm>
            <a:off x="1800863" y="2967335"/>
            <a:ext cx="55422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staking offerdienst</a:t>
            </a:r>
          </a:p>
        </p:txBody>
      </p:sp>
      <p:sp>
        <p:nvSpPr>
          <p:cNvPr id="3" name="Ovaal 2">
            <a:extLst>
              <a:ext uri="{FF2B5EF4-FFF2-40B4-BE49-F238E27FC236}">
                <a16:creationId xmlns:a16="http://schemas.microsoft.com/office/drawing/2014/main" id="{F46D06CC-76E2-45E9-AEE7-8778CB5758E5}"/>
              </a:ext>
            </a:extLst>
          </p:cNvPr>
          <p:cNvSpPr/>
          <p:nvPr/>
        </p:nvSpPr>
        <p:spPr>
          <a:xfrm>
            <a:off x="8604448" y="13421"/>
            <a:ext cx="524953" cy="53525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280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790845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198D0D6B-44F7-4F05-8623-997B8DF21827}"/>
              </a:ext>
            </a:extLst>
          </p:cNvPr>
          <p:cNvSpPr txBox="1"/>
          <p:nvPr/>
        </p:nvSpPr>
        <p:spPr>
          <a:xfrm>
            <a:off x="-14599" y="13421"/>
            <a:ext cx="9144000" cy="3970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Daniel 12</a:t>
            </a:r>
          </a:p>
          <a:p>
            <a:pPr algn="ctr"/>
            <a:endParaRPr lang="nl-NL" sz="2800">
              <a:latin typeface="Segoe Print" panose="02000600000000000000" pitchFamily="2" charset="0"/>
              <a:ea typeface="Verdana" pitchFamily="34" charset="0"/>
              <a:cs typeface="MV Boli" panose="02000500030200090000" pitchFamily="2" charset="0"/>
            </a:endParaRPr>
          </a:p>
          <a:p>
            <a:pPr algn="ctr"/>
            <a:r>
              <a:rPr lang="nl-NL" sz="2800" baseline="300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11</a:t>
            </a: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 En vanaf de tijd </a:t>
            </a:r>
          </a:p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dat h</a:t>
            </a:r>
            <a:r>
              <a:rPr lang="nl-NL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et voortdurende offer </a:t>
            </a:r>
          </a:p>
          <a:p>
            <a:pPr algn="ctr"/>
            <a:r>
              <a:rPr lang="nl-NL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wordt weggenomen</a:t>
            </a: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</a:t>
            </a:r>
          </a:p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en een v</a:t>
            </a:r>
            <a:r>
              <a:rPr lang="nl-NL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erwoestende gruwel wordt gesteld</a:t>
            </a: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, </a:t>
            </a:r>
          </a:p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is het duizend tweehonderd negentig dagen; </a:t>
            </a:r>
          </a:p>
          <a:p>
            <a:pPr algn="ctr"/>
            <a:r>
              <a:rPr lang="nl-NL" sz="2800" baseline="300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12</a:t>
            </a:r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 Gelukkig hij die wacht en bereikt </a:t>
            </a:r>
          </a:p>
          <a:p>
            <a:pPr algn="ctr"/>
            <a:r>
              <a:rPr lang="nl-NL" sz="28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de duizend driehonderd vijfendertig dagen.</a:t>
            </a:r>
          </a:p>
        </p:txBody>
      </p:sp>
      <p:sp>
        <p:nvSpPr>
          <p:cNvPr id="3" name="Ovaal 2">
            <a:extLst>
              <a:ext uri="{FF2B5EF4-FFF2-40B4-BE49-F238E27FC236}">
                <a16:creationId xmlns:a16="http://schemas.microsoft.com/office/drawing/2014/main" id="{3461DA50-C8E1-4F56-B816-8B034889A81B}"/>
              </a:ext>
            </a:extLst>
          </p:cNvPr>
          <p:cNvSpPr/>
          <p:nvPr/>
        </p:nvSpPr>
        <p:spPr>
          <a:xfrm>
            <a:off x="8604448" y="13421"/>
            <a:ext cx="524953" cy="53525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280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868349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echte verbindingslijn 1">
            <a:extLst>
              <a:ext uri="{FF2B5EF4-FFF2-40B4-BE49-F238E27FC236}">
                <a16:creationId xmlns:a16="http://schemas.microsoft.com/office/drawing/2014/main" id="{A2625F4E-AF58-49C2-98E6-06668700CF89}"/>
              </a:ext>
            </a:extLst>
          </p:cNvPr>
          <p:cNvCxnSpPr>
            <a:cxnSpLocks/>
          </p:cNvCxnSpPr>
          <p:nvPr/>
        </p:nvCxnSpPr>
        <p:spPr>
          <a:xfrm flipV="1">
            <a:off x="683568" y="4300565"/>
            <a:ext cx="5717023" cy="7472"/>
          </a:xfrm>
          <a:prstGeom prst="line">
            <a:avLst/>
          </a:prstGeom>
          <a:ln w="47625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kstvak 2">
            <a:extLst>
              <a:ext uri="{FF2B5EF4-FFF2-40B4-BE49-F238E27FC236}">
                <a16:creationId xmlns:a16="http://schemas.microsoft.com/office/drawing/2014/main" id="{8D986D68-E4B8-4470-B28D-690E71ABFDF3}"/>
              </a:ext>
            </a:extLst>
          </p:cNvPr>
          <p:cNvSpPr txBox="1"/>
          <p:nvPr/>
        </p:nvSpPr>
        <p:spPr>
          <a:xfrm rot="18668606">
            <a:off x="-249945" y="2030561"/>
            <a:ext cx="3874107" cy="8925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6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staking gedurig offer</a:t>
            </a:r>
          </a:p>
          <a:p>
            <a:r>
              <a:rPr lang="nl-NL" sz="26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&amp; plaatsing gruwel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FE6139D1-4149-4301-9EAF-85936DCD5B2F}"/>
              </a:ext>
            </a:extLst>
          </p:cNvPr>
          <p:cNvSpPr txBox="1"/>
          <p:nvPr/>
        </p:nvSpPr>
        <p:spPr>
          <a:xfrm rot="18133905">
            <a:off x="5360112" y="2363320"/>
            <a:ext cx="3874107" cy="492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6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einde 1290 dagen</a:t>
            </a:r>
          </a:p>
        </p:txBody>
      </p:sp>
      <p:cxnSp>
        <p:nvCxnSpPr>
          <p:cNvPr id="6" name="Rechte verbindingslijn 5">
            <a:extLst>
              <a:ext uri="{FF2B5EF4-FFF2-40B4-BE49-F238E27FC236}">
                <a16:creationId xmlns:a16="http://schemas.microsoft.com/office/drawing/2014/main" id="{193B6A5F-91B4-495F-BA64-D7E0A3169C6E}"/>
              </a:ext>
            </a:extLst>
          </p:cNvPr>
          <p:cNvCxnSpPr>
            <a:cxnSpLocks/>
          </p:cNvCxnSpPr>
          <p:nvPr/>
        </p:nvCxnSpPr>
        <p:spPr>
          <a:xfrm>
            <a:off x="6400591" y="4308037"/>
            <a:ext cx="1008112" cy="7469"/>
          </a:xfrm>
          <a:prstGeom prst="line">
            <a:avLst/>
          </a:prstGeom>
          <a:ln w="47625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vak 8">
            <a:extLst>
              <a:ext uri="{FF2B5EF4-FFF2-40B4-BE49-F238E27FC236}">
                <a16:creationId xmlns:a16="http://schemas.microsoft.com/office/drawing/2014/main" id="{4423631D-F17D-45D4-8D05-0A06EC21309B}"/>
              </a:ext>
            </a:extLst>
          </p:cNvPr>
          <p:cNvSpPr txBox="1"/>
          <p:nvPr/>
        </p:nvSpPr>
        <p:spPr>
          <a:xfrm rot="18142117">
            <a:off x="6252337" y="2081575"/>
            <a:ext cx="4510662" cy="492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6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einde 1335 dagen</a:t>
            </a:r>
          </a:p>
        </p:txBody>
      </p:sp>
    </p:spTree>
    <p:extLst>
      <p:ext uri="{BB962C8B-B14F-4D97-AF65-F5344CB8AC3E}">
        <p14:creationId xmlns:p14="http://schemas.microsoft.com/office/powerpoint/2010/main" val="161380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5AFFA4E8-C5FB-4FC2-87F1-0C77BA125CB9}"/>
              </a:ext>
            </a:extLst>
          </p:cNvPr>
          <p:cNvSpPr/>
          <p:nvPr/>
        </p:nvSpPr>
        <p:spPr>
          <a:xfrm>
            <a:off x="636990" y="2967335"/>
            <a:ext cx="78700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42 maanden &amp; 1260 dagen</a:t>
            </a:r>
            <a:endParaRPr lang="nl-NL" sz="5400" b="1" cap="none" spc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Ovaal 2">
            <a:extLst>
              <a:ext uri="{FF2B5EF4-FFF2-40B4-BE49-F238E27FC236}">
                <a16:creationId xmlns:a16="http://schemas.microsoft.com/office/drawing/2014/main" id="{F46D06CC-76E2-45E9-AEE7-8778CB5758E5}"/>
              </a:ext>
            </a:extLst>
          </p:cNvPr>
          <p:cNvSpPr/>
          <p:nvPr/>
        </p:nvSpPr>
        <p:spPr>
          <a:xfrm>
            <a:off x="8604448" y="13421"/>
            <a:ext cx="524953" cy="53525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280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39824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198D0D6B-44F7-4F05-8623-997B8DF21827}"/>
              </a:ext>
            </a:extLst>
          </p:cNvPr>
          <p:cNvSpPr txBox="1"/>
          <p:nvPr/>
        </p:nvSpPr>
        <p:spPr>
          <a:xfrm>
            <a:off x="-14599" y="13421"/>
            <a:ext cx="9144000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7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Openbaring 11</a:t>
            </a:r>
          </a:p>
          <a:p>
            <a:pPr algn="ctr"/>
            <a:endParaRPr lang="nl-NL" sz="2700">
              <a:latin typeface="Segoe Print" panose="02000600000000000000" pitchFamily="2" charset="0"/>
              <a:ea typeface="Verdana" pitchFamily="34" charset="0"/>
              <a:cs typeface="MV Boli" panose="02000500030200090000" pitchFamily="2" charset="0"/>
            </a:endParaRPr>
          </a:p>
          <a:p>
            <a:pPr algn="ctr"/>
            <a:r>
              <a:rPr lang="nl-NL" sz="2700" baseline="300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1</a:t>
            </a:r>
            <a:r>
              <a:rPr lang="nl-NL" sz="27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  En er werd mij een meetriet gegeven, </a:t>
            </a:r>
          </a:p>
          <a:p>
            <a:pPr algn="ctr"/>
            <a:r>
              <a:rPr lang="nl-NL" sz="27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lijkend op een staf, </a:t>
            </a:r>
          </a:p>
          <a:p>
            <a:pPr algn="ctr"/>
            <a:r>
              <a:rPr lang="nl-NL" sz="27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zeggende: kom overeind </a:t>
            </a:r>
          </a:p>
          <a:p>
            <a:pPr algn="ctr"/>
            <a:r>
              <a:rPr lang="nl-NL" sz="2700">
                <a:latin typeface="Segoe Print" panose="02000600000000000000" pitchFamily="2" charset="0"/>
                <a:ea typeface="Verdana" pitchFamily="34" charset="0"/>
                <a:cs typeface="MV Boli" panose="02000500030200090000" pitchFamily="2" charset="0"/>
              </a:rPr>
              <a:t>en meet de tempel van God (...)</a:t>
            </a:r>
          </a:p>
        </p:txBody>
      </p:sp>
      <p:sp>
        <p:nvSpPr>
          <p:cNvPr id="3" name="Ovaal 2">
            <a:extLst>
              <a:ext uri="{FF2B5EF4-FFF2-40B4-BE49-F238E27FC236}">
                <a16:creationId xmlns:a16="http://schemas.microsoft.com/office/drawing/2014/main" id="{EDB1C9F4-F963-4070-98B4-4F0E97D52F9A}"/>
              </a:ext>
            </a:extLst>
          </p:cNvPr>
          <p:cNvSpPr/>
          <p:nvPr/>
        </p:nvSpPr>
        <p:spPr>
          <a:xfrm>
            <a:off x="8604448" y="13421"/>
            <a:ext cx="524953" cy="53525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280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831945935"/>
      </p:ext>
    </p:extLst>
  </p:cSld>
  <p:clrMapOvr>
    <a:masterClrMapping/>
  </p:clrMapOvr>
</p:sld>
</file>

<file path=ppt/theme/theme1.xml><?xml version="1.0" encoding="utf-8"?>
<a:theme xmlns:a="http://schemas.openxmlformats.org/drawingml/2006/main" name="16 bij 10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800" smtClean="0">
            <a:latin typeface="Verdana" pitchFamily="34" charset="0"/>
            <a:ea typeface="Verdana" pitchFamily="34" charset="0"/>
            <a:cs typeface="Verdana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e1" id="{62AB0AF7-4B0A-479F-BD5F-D0B5755B4C9E}" vid="{BD495443-CA4C-40E8-A160-EBFC092C681D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standaard AP leeg</Template>
  <TotalTime>2041</TotalTime>
  <Words>636</Words>
  <Application>Microsoft Office PowerPoint</Application>
  <PresentationFormat>Diavoorstelling (4:3)</PresentationFormat>
  <Paragraphs>152</Paragraphs>
  <Slides>19</Slides>
  <Notes>11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5" baseType="lpstr">
      <vt:lpstr>Arial</vt:lpstr>
      <vt:lpstr>Calibri</vt:lpstr>
      <vt:lpstr>Segoe Print</vt:lpstr>
      <vt:lpstr>Verdana</vt:lpstr>
      <vt:lpstr>Wingdings</vt:lpstr>
      <vt:lpstr>16 bij 10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André Piet</dc:creator>
  <cp:lastModifiedBy>André Piet</cp:lastModifiedBy>
  <cp:revision>88</cp:revision>
  <cp:lastPrinted>2019-03-15T23:42:38Z</cp:lastPrinted>
  <dcterms:created xsi:type="dcterms:W3CDTF">2018-10-01T09:36:26Z</dcterms:created>
  <dcterms:modified xsi:type="dcterms:W3CDTF">2019-03-16T21:25:04Z</dcterms:modified>
</cp:coreProperties>
</file>